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70" r:id="rId2"/>
    <p:sldId id="257" r:id="rId3"/>
    <p:sldId id="267" r:id="rId4"/>
    <p:sldId id="271" r:id="rId5"/>
    <p:sldId id="268" r:id="rId6"/>
    <p:sldId id="258" r:id="rId7"/>
    <p:sldId id="259" r:id="rId8"/>
    <p:sldId id="260" r:id="rId9"/>
    <p:sldId id="262" r:id="rId10"/>
    <p:sldId id="265" r:id="rId11"/>
    <p:sldId id="266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4"/>
    <p:restoredTop sz="94696"/>
  </p:normalViewPr>
  <p:slideViewPr>
    <p:cSldViewPr snapToGrid="0" snapToObjects="1">
      <p:cViewPr>
        <p:scale>
          <a:sx n="90" d="100"/>
          <a:sy n="90" d="100"/>
        </p:scale>
        <p:origin x="1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10D5E-50AB-8F49-BA6D-9E85AD0E4960}" type="datetimeFigureOut">
              <a:t>14/06/16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4E41-285C-884E-9CB6-51DAA1405A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6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BEE76-F6DE-6F41-9FD2-837BD843ADC2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3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5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1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5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72EF8-3BE3-C94B-8111-12F0C044E93A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F97DC-8980-5249-A933-3F5B56CF1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studio.github.io/leaflet/" TargetMode="Externa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opensci.org/" TargetMode="Externa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tatmethods.net/management/reshape.html" TargetMode="External"/><Relationship Id="rId3" Type="http://schemas.openxmlformats.org/officeDocument/2006/relationships/hyperlink" Target="http://cc.oulu.fi/~jarioksa/opetus/metodi/vegantuto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pubs.com/benmarwick/csss-rr" TargetMode="External"/><Relationship Id="rId3" Type="http://schemas.openxmlformats.org/officeDocument/2006/relationships/hyperlink" Target="https://rpubs.com/marschmi/10563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pensci.org/packages/" TargetMode="External"/><Relationship Id="rId4" Type="http://schemas.openxmlformats.org/officeDocument/2006/relationships/hyperlink" Target="http://shiny.rstudio.com/gallery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-project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forcats.net/" TargetMode="External"/><Relationship Id="rId4" Type="http://schemas.openxmlformats.org/officeDocument/2006/relationships/hyperlink" Target="http://swirlstats.com/" TargetMode="External"/><Relationship Id="rId5" Type="http://schemas.openxmlformats.org/officeDocument/2006/relationships/hyperlink" Target="https://cloud.r-project.org/" TargetMode="External"/><Relationship Id="rId6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ta.iobis.org/manual/intro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studio.com/" TargetMode="Externa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bis/robis" TargetMode="External"/><Relationship Id="rId4" Type="http://schemas.openxmlformats.org/officeDocument/2006/relationships/hyperlink" Target="http://www.r-graph-gallery.com/all-graphs/" TargetMode="External"/><Relationship Id="rId5" Type="http://schemas.openxmlformats.org/officeDocument/2006/relationships/hyperlink" Target="http://tutorials.iq.harvard.edu/R/Rgraphics/Rgraphics.html" TargetMode="External"/><Relationship Id="rId6" Type="http://schemas.openxmlformats.org/officeDocument/2006/relationships/hyperlink" Target="https://github.com/jrnold/ggthemes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iobis/training/tree/master/fixo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0848" y="1732251"/>
            <a:ext cx="60743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sz="2000" b="1" dirty="0"/>
              <a:t>Tools for data processing: R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Pieter Provoost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charset="0"/>
              <a:buNone/>
              <a:tabLst/>
              <a:defRPr/>
            </a:pPr>
            <a:r>
              <a:rPr lang="en-US" dirty="0"/>
              <a:t>IOC-UNESCO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4444"/>
          <a:stretch/>
        </p:blipFill>
        <p:spPr>
          <a:xfrm>
            <a:off x="7642685" y="6053520"/>
            <a:ext cx="1173647" cy="59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39" y="6041830"/>
            <a:ext cx="1074002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2: cleaning data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leaflet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://rstudio.github.io/leaflet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export map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62" y="3237681"/>
            <a:ext cx="4508368" cy="32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3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3: rOpenSci packages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ropensci.org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rfishbase</a:t>
            </a:r>
            <a:r>
              <a:rPr lang="en-US" smtClean="0"/>
              <a:t>: interface to fishbase.org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rgbif</a:t>
            </a:r>
            <a:r>
              <a:rPr lang="en-US" smtClean="0"/>
              <a:t>: interface to GBIF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mapr</a:t>
            </a:r>
            <a:r>
              <a:rPr lang="en-US" smtClean="0"/>
              <a:t>: species occurrence maps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spocc</a:t>
            </a:r>
            <a:r>
              <a:rPr lang="en-US" smtClean="0"/>
              <a:t>: species occurrence toolkit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rredlist</a:t>
            </a:r>
            <a:r>
              <a:rPr lang="en-US" smtClean="0"/>
              <a:t>: interface to IUCN Red List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taxize</a:t>
            </a:r>
            <a:r>
              <a:rPr lang="en-US" smtClean="0"/>
              <a:t>: search taxonomic data sources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b="1" smtClean="0"/>
              <a:t>finch</a:t>
            </a:r>
            <a:r>
              <a:rPr lang="en-US" smtClean="0"/>
              <a:t>: read DwC-A files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1" y="1260764"/>
            <a:ext cx="2859085" cy="11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Demo 4: data analysis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reshape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www.statmethods.net/management/reshape.html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vegan</a:t>
            </a:r>
            <a:endParaRPr lang="en-US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3"/>
              </a:rPr>
              <a:t>http://cc.oulu.fi/~</a:t>
            </a:r>
            <a:r>
              <a:rPr lang="en-US" smtClean="0">
                <a:hlinkClick r:id="rId3"/>
              </a:rPr>
              <a:t>jarioksa/opetus/metodi/vegantutor.pd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745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3" y="2994780"/>
            <a:ext cx="4769487" cy="1765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Open source </a:t>
            </a:r>
            <a:r>
              <a:rPr lang="en-US" dirty="0"/>
              <a:t>e</a:t>
            </a:r>
            <a:r>
              <a:rPr lang="en-US" dirty="0" smtClean="0"/>
              <a:t>nvironment for statistical computing and graphics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Created in 1993 at the University of Auckland, inspired by 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Rapidly gaining popularity for machine learning and business intelligence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5" y="5360217"/>
            <a:ext cx="4779818" cy="12759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02" y="4543488"/>
            <a:ext cx="5098942" cy="12442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230" y="981528"/>
            <a:ext cx="1357877" cy="11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Why R?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Automate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Data cleaning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Quality control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Analysis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Data publishing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Easily make changes to your workflow and rerun analysis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Reproducible research!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http://rpubs.com/benmarwick/csss-rr</a:t>
            </a:r>
            <a:endParaRPr lang="en-US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rpubs.com/marschmi/105639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184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5" y="928688"/>
            <a:ext cx="5229472" cy="4303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42" y="2331434"/>
            <a:ext cx="3155566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6" y="1117889"/>
            <a:ext cx="4976813" cy="54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dirty="0" smtClean="0"/>
              <a:t>Tools: 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The R ecosystem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R Core Team, </a:t>
            </a:r>
            <a:r>
              <a:rPr lang="en-US" dirty="0" smtClean="0">
                <a:hlinkClick r:id="rId2"/>
              </a:rPr>
              <a:t>http://r-project.org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CRAN (The Comprehensive R Archive Network): 8600 packages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smtClean="0"/>
              <a:t>Bioconductor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dirty="0" err="1" smtClean="0">
                <a:hlinkClick r:id="rId3"/>
              </a:rPr>
              <a:t>rOpenSci</a:t>
            </a:r>
            <a:endParaRPr lang="en-US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Omegahat</a:t>
            </a:r>
            <a:endParaRPr lang="en-US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GitHub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 User Groups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Enterprise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Revolution Analytics (Microsoft R Server)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RStudio</a:t>
            </a:r>
            <a:r>
              <a:rPr lang="en-US" smtClean="0"/>
              <a:t>: </a:t>
            </a:r>
            <a:r>
              <a:rPr lang="en-US" err="1" smtClean="0"/>
              <a:t>RStudio</a:t>
            </a:r>
            <a:r>
              <a:rPr lang="en-US" smtClean="0"/>
              <a:t> IDE, Shiny (</a:t>
            </a:r>
            <a:r>
              <a:rPr lang="en-US" smtClean="0">
                <a:hlinkClick r:id="rId4"/>
              </a:rPr>
              <a:t>web applications</a:t>
            </a:r>
            <a:r>
              <a:rPr lang="en-US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496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I</a:t>
            </a:r>
            <a:r>
              <a:rPr lang="en-US" smtClean="0"/>
              <a:t>ntroduction to R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2"/>
              </a:rPr>
              <a:t>http://beta.iobis.org/manual/intror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3"/>
              </a:rPr>
              <a:t>http://rforcats.net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(Scott Chamberlain)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>
                <a:hlinkClick r:id="rId4"/>
              </a:rPr>
              <a:t>http://swirlstats.com</a:t>
            </a:r>
            <a:r>
              <a:rPr lang="en-US" smtClean="0">
                <a:hlinkClick r:id="rId4"/>
              </a:rPr>
              <a:t>/</a:t>
            </a:r>
            <a:endParaRPr lang="en-US" smtClean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en-US" smtClean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Installation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Install R from </a:t>
            </a:r>
            <a:r>
              <a:rPr lang="en-US">
                <a:hlinkClick r:id="rId5"/>
              </a:rPr>
              <a:t>https://cloud.r-project.org</a:t>
            </a:r>
            <a:r>
              <a:rPr lang="en-US" smtClean="0">
                <a:hlinkClick r:id="rId5"/>
              </a:rPr>
              <a:t>/</a:t>
            </a:r>
            <a:endParaRPr lang="en-US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/>
              <a:t>Install </a:t>
            </a:r>
            <a:r>
              <a:rPr lang="en-US" err="1" smtClean="0"/>
              <a:t>RStudio</a:t>
            </a:r>
            <a:r>
              <a:rPr lang="en-US"/>
              <a:t> from </a:t>
            </a:r>
            <a:r>
              <a:rPr lang="en-US">
                <a:hlinkClick r:id="rId6"/>
              </a:rPr>
              <a:t>https://www.rstudio.com/products/rstudio/download</a:t>
            </a:r>
            <a:r>
              <a:rPr lang="en-US" smtClean="0">
                <a:hlinkClick r:id="rId6"/>
              </a:rPr>
              <a:t>/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17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err="1" smtClean="0"/>
              <a:t>RStudio</a:t>
            </a:r>
            <a:endParaRPr lang="en-US" smtClean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1895918"/>
            <a:ext cx="8358187" cy="48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785920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</p:spPr>
        <p:txBody>
          <a:bodyPr wrap="square" lIns="432000" tIns="251999" bIns="251999" rtlCol="0" anchor="ctr" anchorCtr="0">
            <a:spAutoFit/>
          </a:bodyPr>
          <a:lstStyle/>
          <a:p>
            <a:r>
              <a:rPr lang="en-US" smtClean="0"/>
              <a:t>Tools: R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473" y="1260764"/>
            <a:ext cx="793865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/>
              <a:t>Demo </a:t>
            </a:r>
            <a:r>
              <a:rPr lang="en-US" smtClean="0"/>
              <a:t>1: introduction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github.com/iobis/training/tree/master/fixo3</a:t>
            </a:r>
            <a:endParaRPr lang="en-US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OBIS </a:t>
            </a:r>
            <a:r>
              <a:rPr lang="nl-BE"/>
              <a:t>R </a:t>
            </a:r>
            <a:r>
              <a:rPr lang="nl-BE" smtClean="0"/>
              <a:t>package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>
                <a:hlinkClick r:id="rId3"/>
              </a:rPr>
              <a:t>https</a:t>
            </a:r>
            <a:r>
              <a:rPr lang="nl-BE">
                <a:hlinkClick r:id="rId3"/>
              </a:rPr>
              <a:t>://</a:t>
            </a:r>
            <a:r>
              <a:rPr lang="nl-BE" smtClean="0">
                <a:hlinkClick r:id="rId3"/>
              </a:rPr>
              <a:t>github.com/iobis/robis</a:t>
            </a:r>
            <a:endParaRPr lang="nl-BE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Installation</a:t>
            </a:r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/>
              <a:t>ggplot</a:t>
            </a:r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>
                <a:hlinkClick r:id="rId4"/>
              </a:rPr>
              <a:t>http://www.r-graph-gallery.com/all-graphs</a:t>
            </a:r>
            <a:r>
              <a:rPr lang="nl-BE" smtClean="0">
                <a:hlinkClick r:id="rId4"/>
              </a:rPr>
              <a:t>/</a:t>
            </a:r>
            <a:endParaRPr lang="nl-BE" smtClean="0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>
                <a:hlinkClick r:id="rId5"/>
              </a:rPr>
              <a:t>http://</a:t>
            </a:r>
            <a:r>
              <a:rPr lang="nl-BE" smtClean="0">
                <a:hlinkClick r:id="rId5"/>
              </a:rPr>
              <a:t>tutorials.iq.harvard.edu/R/Rgraphics/Rgraphics.html</a:t>
            </a:r>
            <a:endParaRPr lang="nl-BE"/>
          </a:p>
          <a:p>
            <a:pPr marL="1200150" lvl="2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r>
              <a:rPr lang="nl-BE" smtClean="0">
                <a:hlinkClick r:id="rId6"/>
              </a:rPr>
              <a:t>https</a:t>
            </a:r>
            <a:r>
              <a:rPr lang="nl-BE">
                <a:hlinkClick r:id="rId6"/>
              </a:rPr>
              <a:t>://</a:t>
            </a:r>
            <a:r>
              <a:rPr lang="nl-BE" smtClean="0">
                <a:hlinkClick r:id="rId6"/>
              </a:rPr>
              <a:t>github.com/jrnold/ggthemes</a:t>
            </a:r>
            <a:endParaRPr lang="nl-BE" smtClean="0"/>
          </a:p>
          <a:p>
            <a:pPr marL="742950" lvl="1" indent="-285750">
              <a:lnSpc>
                <a:spcPct val="150000"/>
              </a:lnSpc>
              <a:buClr>
                <a:schemeClr val="accent2"/>
              </a:buClr>
              <a:buFont typeface="Arial" charset="0"/>
              <a:buChar char="•"/>
            </a:pPr>
            <a:endParaRPr lang="nl-BE"/>
          </a:p>
        </p:txBody>
      </p:sp>
      <p:sp>
        <p:nvSpPr>
          <p:cNvPr id="2" name="TextBox 1"/>
          <p:cNvSpPr txBox="1"/>
          <p:nvPr/>
        </p:nvSpPr>
        <p:spPr>
          <a:xfrm>
            <a:off x="2418473" y="3529018"/>
            <a:ext cx="5250037" cy="1029476"/>
          </a:xfrm>
          <a:prstGeom prst="rect">
            <a:avLst/>
          </a:prstGeom>
          <a:solidFill>
            <a:srgbClr val="FFFAED"/>
          </a:solidFill>
        </p:spPr>
        <p:txBody>
          <a:bodyPr wrap="none" lIns="216000" tIns="144000" rIns="216000" bIns="144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Courier" charset="0"/>
                <a:ea typeface="Courier" charset="0"/>
                <a:cs typeface="Courier" charset="0"/>
              </a:rPr>
              <a:t>install.packages(</a:t>
            </a:r>
            <a:r>
              <a:rPr lang="en-US" sz="160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"devtools</a:t>
            </a:r>
            <a:r>
              <a:rPr lang="en-US" sz="1600" smtClean="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smtClean="0">
                <a:solidFill>
                  <a:srgbClr val="795DA3"/>
                </a:solidFill>
                <a:latin typeface="Courier" charset="0"/>
                <a:ea typeface="Courier" charset="0"/>
                <a:cs typeface="Courier" charset="0"/>
              </a:rPr>
              <a:t>devtools</a:t>
            </a:r>
            <a:r>
              <a:rPr lang="en-US" sz="1600">
                <a:solidFill>
                  <a:srgbClr val="A71D5D"/>
                </a:solidFill>
                <a:latin typeface="Courier" charset="0"/>
                <a:ea typeface="Courier" charset="0"/>
                <a:cs typeface="Courier" charset="0"/>
              </a:rPr>
              <a:t>::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install_github(</a:t>
            </a:r>
            <a:r>
              <a:rPr lang="en-US" sz="1600">
                <a:solidFill>
                  <a:srgbClr val="183691"/>
                </a:solidFill>
                <a:latin typeface="Courier" charset="0"/>
                <a:ea typeface="Courier" charset="0"/>
                <a:cs typeface="Courier" charset="0"/>
              </a:rPr>
              <a:t>"iobis/robis"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9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2906</TotalTime>
  <Words>291</Words>
  <Application>Microsoft Macintosh PowerPoint</Application>
  <PresentationFormat>On-screen Show (4:3)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 Provoost</dc:creator>
  <cp:lastModifiedBy>Pieter Provoost</cp:lastModifiedBy>
  <cp:revision>181</cp:revision>
  <cp:lastPrinted>2016-06-14T14:02:06Z</cp:lastPrinted>
  <dcterms:created xsi:type="dcterms:W3CDTF">2016-06-10T13:22:24Z</dcterms:created>
  <dcterms:modified xsi:type="dcterms:W3CDTF">2016-06-14T14:06:37Z</dcterms:modified>
</cp:coreProperties>
</file>